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sldIdLst>
    <p:sldId id="306" r:id="rId2"/>
    <p:sldId id="297" r:id="rId3"/>
    <p:sldId id="300" r:id="rId4"/>
    <p:sldId id="303" r:id="rId5"/>
    <p:sldId id="298" r:id="rId6"/>
    <p:sldId id="260" r:id="rId7"/>
  </p:sldIdLst>
  <p:sldSz cx="10693400" cy="7561263"/>
  <p:notesSz cx="6797675" cy="9926638"/>
  <p:defaultTextStyle>
    <a:defPPr>
      <a:defRPr lang="ru-RU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D8C90"/>
    <a:srgbClr val="504F53"/>
    <a:srgbClr val="005A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-1320" y="-90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4B2CB9A-35A0-44DF-9563-3B4294FF58F5}" type="datetimeFigureOut">
              <a:rPr lang="ru-RU" smtClean="0"/>
              <a:pPr/>
              <a:t>26.11.2019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6763" y="744538"/>
            <a:ext cx="526415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7CAF5B9-CC1E-4A3E-B04F-728BB30B0B5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6556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Z:\Projects\Текущие\Проектная\FNS_2012\_БРЭНДБУК\out\PPT\3_1_present-01.jp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8" y="1574"/>
            <a:ext cx="10691812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dirty="0" smtClean="0"/>
              <a:t>НАЗВАНИЕ ПРЕЗЕНТАЦИИ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 hasCustomPrompt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22.12.2012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TextBox 9"/>
          <p:cNvSpPr txBox="1"/>
          <p:nvPr userDrawn="1"/>
        </p:nvSpPr>
        <p:spPr>
          <a:xfrm>
            <a:off x="6930876" y="5652839"/>
            <a:ext cx="1080120" cy="41549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 hasCustomPrompt="1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Z:\Projects\Текущие\Проектная\FNS_2012\_БРЭНДБУК\out\PPT\3_1_present_A4-04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520"/>
            <a:ext cx="10691813" cy="7558635"/>
          </a:xfrm>
          <a:prstGeom prst="rect">
            <a:avLst/>
          </a:prstGeom>
          <a:noFill/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3538" indent="0">
              <a:defRPr>
                <a:latin typeface="+mj-lt"/>
              </a:defRPr>
            </a:lvl2pPr>
            <a:lvl3pPr marL="628650" indent="-260350">
              <a:defRPr>
                <a:latin typeface="+mj-lt"/>
              </a:defRPr>
            </a:lvl3pPr>
            <a:lvl4pPr marL="0" indent="360363">
              <a:defRPr>
                <a:latin typeface="+mj-lt"/>
              </a:defRPr>
            </a:lvl4pPr>
            <a:lvl5pPr marL="1435100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 hasCustomPrompt="1"/>
          </p:nvPr>
        </p:nvSpPr>
        <p:spPr>
          <a:xfrm>
            <a:off x="961196" y="552451"/>
            <a:ext cx="8581267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marL="0" marR="0" lvl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1/ ЗАГОЛОВОК СЛАЙДА</a:t>
            </a:r>
          </a:p>
        </p:txBody>
      </p:sp>
      <p:sp>
        <p:nvSpPr>
          <p:cNvPr id="20" name="Номер слайда 1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1116335"/>
            <a:ext cx="8561139" cy="2232248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3781425"/>
            <a:ext cx="8561139" cy="3314700"/>
          </a:xfrm>
        </p:spPr>
        <p:txBody>
          <a:bodyPr anchor="t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Z:\Projects\Текущие\Проектная\FNS_2012\_БРЭНДБУК\out\PPT\3_1_present_A4-03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1587" y="2108"/>
            <a:ext cx="10691813" cy="7558635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3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578975" y="6474804"/>
            <a:ext cx="663575" cy="720080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4212" y="540271"/>
            <a:ext cx="8588251" cy="122413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54212" y="1764295"/>
            <a:ext cx="8588251" cy="5331830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0951"/>
            <a:ext cx="724718" cy="696626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>
              <a:lnSpc>
                <a:spcPts val="2400"/>
              </a:lnSpc>
              <a:defRPr sz="2700">
                <a:solidFill>
                  <a:schemeClr val="bg1"/>
                </a:solidFill>
              </a:defRPr>
            </a:lvl1pPr>
          </a:lstStyle>
          <a:p>
            <a:fld id="{E20E89E6-FE54-4E13-859C-1FA908D70D39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hf hdr="0" ftr="0" dt="0"/>
  <p:txStyles>
    <p:titleStyle>
      <a:lvl1pPr algn="l" defTabSz="1043056" rtl="0" eaLnBrk="1" latinLnBrk="0" hangingPunct="1">
        <a:lnSpc>
          <a:spcPts val="5200"/>
        </a:lnSpc>
        <a:spcBef>
          <a:spcPct val="0"/>
        </a:spcBef>
        <a:buNone/>
        <a:defRPr sz="4200" b="1" i="0" kern="1200">
          <a:solidFill>
            <a:srgbClr val="005AA9"/>
          </a:solidFill>
          <a:latin typeface="+mj-lt"/>
          <a:ea typeface="+mj-ea"/>
          <a:cs typeface="+mj-cs"/>
        </a:defRPr>
      </a:lvl1pPr>
    </p:titleStyle>
    <p:bodyStyle>
      <a:lvl1pPr marL="363538" indent="0" algn="l" defTabSz="1043056" rtl="0" eaLnBrk="1" latinLnBrk="0" hangingPunct="1">
        <a:spcBef>
          <a:spcPct val="20000"/>
        </a:spcBef>
        <a:buFont typeface="+mj-lt"/>
        <a:buNone/>
        <a:defRPr sz="3600" b="0" i="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0" algn="l" defTabSz="1043056" rtl="0" eaLnBrk="1" latinLnBrk="0" hangingPunct="1">
        <a:spcBef>
          <a:spcPct val="20000"/>
        </a:spcBef>
        <a:buFont typeface="Arial" pitchFamily="34" charset="0"/>
        <a:buNone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3056" rtl="0" eaLnBrk="1" latinLnBrk="0" hangingPunct="1">
        <a:spcBef>
          <a:spcPct val="20000"/>
        </a:spcBef>
        <a:buFont typeface="Arial" pitchFamily="34" charset="0"/>
        <a:buChar char="•"/>
        <a:defRPr sz="2400" b="0" i="0" kern="1200">
          <a:solidFill>
            <a:srgbClr val="504F53"/>
          </a:solidFill>
          <a:latin typeface="+mj-lt"/>
          <a:ea typeface="+mn-ea"/>
          <a:cs typeface="+mn-cs"/>
        </a:defRPr>
      </a:lvl3pPr>
      <a:lvl4pPr marL="0" indent="360363" algn="just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tabLst/>
        <a:defRPr sz="1600" b="0" i="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0" algn="l" defTabSz="1043056" rtl="0" eaLnBrk="1" latinLnBrk="0" hangingPunct="1">
        <a:lnSpc>
          <a:spcPts val="1800"/>
        </a:lnSpc>
        <a:spcBef>
          <a:spcPts val="400"/>
        </a:spcBef>
        <a:buFont typeface="Arial" pitchFamily="34" charset="0"/>
        <a:buNone/>
        <a:defRPr sz="1400" b="0" i="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5185" y="3780632"/>
            <a:ext cx="9759033" cy="865926"/>
          </a:xfrm>
        </p:spPr>
        <p:txBody>
          <a:bodyPr>
            <a:noAutofit/>
          </a:bodyPr>
          <a:lstStyle/>
          <a:p>
            <a:pPr algn="ctr">
              <a:lnSpc>
                <a:spcPct val="100000"/>
              </a:lnSpc>
            </a:pPr>
            <a:r>
              <a:rPr lang="ru-RU" sz="2700" dirty="0">
                <a:latin typeface="+mn-lt"/>
              </a:rPr>
              <a:t/>
            </a:r>
            <a:br>
              <a:rPr lang="ru-RU" sz="2700" dirty="0">
                <a:latin typeface="+mn-lt"/>
              </a:rPr>
            </a:br>
            <a:r>
              <a:rPr lang="ru-RU" sz="2700" dirty="0" smtClean="0">
                <a:latin typeface="Arial Narrow" pitchFamily="34" charset="0"/>
                <a:cs typeface="Times New Roman" pitchFamily="18" charset="0"/>
              </a:rPr>
              <a:t>УФНС </a:t>
            </a:r>
            <a:r>
              <a:rPr lang="ru-RU" sz="2700" dirty="0">
                <a:latin typeface="Arial Narrow" pitchFamily="34" charset="0"/>
                <a:cs typeface="Times New Roman" pitchFamily="18" charset="0"/>
              </a:rPr>
              <a:t>РОССИИ ПО ПРИМОРСКОМУ КРАЮ</a:t>
            </a:r>
            <a:br>
              <a:rPr lang="ru-RU" sz="2700" dirty="0">
                <a:latin typeface="Arial Narrow" pitchFamily="34" charset="0"/>
                <a:cs typeface="Times New Roman" pitchFamily="18" charset="0"/>
              </a:rPr>
            </a:br>
            <a:r>
              <a:rPr lang="ru-RU" sz="2700" dirty="0">
                <a:latin typeface="Arial Narrow" pitchFamily="34" charset="0"/>
                <a:cs typeface="Times New Roman" pitchFamily="18" charset="0"/>
              </a:rPr>
              <a:t/>
            </a:r>
            <a:br>
              <a:rPr lang="ru-RU" sz="2700" dirty="0">
                <a:latin typeface="Arial Narrow" pitchFamily="34" charset="0"/>
                <a:cs typeface="Times New Roman" pitchFamily="18" charset="0"/>
              </a:rPr>
            </a:br>
            <a:r>
              <a:rPr lang="ru-RU" sz="2700" dirty="0">
                <a:latin typeface="Arial Narrow" pitchFamily="34" charset="0"/>
                <a:cs typeface="Times New Roman" pitchFamily="18" charset="0"/>
              </a:rPr>
              <a:t>Осуществление расчетов в </a:t>
            </a:r>
            <a:r>
              <a:rPr lang="ru-RU" sz="2700" dirty="0" smtClean="0">
                <a:latin typeface="Arial Narrow" pitchFamily="34" charset="0"/>
                <a:cs typeface="Times New Roman" pitchFamily="18" charset="0"/>
              </a:rPr>
              <a:t>виде</a:t>
            </a:r>
            <a:r>
              <a:rPr lang="en-US" sz="2700" dirty="0" smtClean="0">
                <a:latin typeface="Arial Narrow" pitchFamily="34" charset="0"/>
                <a:cs typeface="Times New Roman" pitchFamily="18" charset="0"/>
              </a:rPr>
              <a:t/>
            </a:r>
            <a:br>
              <a:rPr lang="en-US" sz="2700" dirty="0" smtClean="0">
                <a:latin typeface="Arial Narrow" pitchFamily="34" charset="0"/>
                <a:cs typeface="Times New Roman" pitchFamily="18" charset="0"/>
              </a:rPr>
            </a:br>
            <a:r>
              <a:rPr lang="ru-RU" sz="2700" dirty="0" smtClean="0">
                <a:latin typeface="Arial Narrow" pitchFamily="34" charset="0"/>
                <a:cs typeface="Times New Roman" pitchFamily="18" charset="0"/>
              </a:rPr>
              <a:t>выплаты </a:t>
            </a:r>
            <a:r>
              <a:rPr lang="ru-RU" sz="2700" dirty="0">
                <a:latin typeface="Arial Narrow" pitchFamily="34" charset="0"/>
                <a:cs typeface="Times New Roman" pitchFamily="18" charset="0"/>
              </a:rPr>
              <a:t>заработной платы нерезидентам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822793" y="2510357"/>
            <a:ext cx="5131970" cy="895466"/>
          </a:xfrm>
          <a:prstGeom prst="rect">
            <a:avLst/>
          </a:prstGeom>
        </p:spPr>
        <p:txBody>
          <a:bodyPr vert="horz" wrap="square" lIns="104287" tIns="52144" rIns="104287" bIns="52144" rtlCol="0" anchor="ctr">
            <a:noAutofit/>
          </a:bodyPr>
          <a:lstStyle/>
          <a:p>
            <a:pPr algn="ctr" defTabSz="1042872">
              <a:spcBef>
                <a:spcPct val="0"/>
              </a:spcBef>
            </a:pPr>
            <a:r>
              <a:rPr lang="ru-RU" b="1" dirty="0">
                <a:solidFill>
                  <a:schemeClr val="bg1"/>
                </a:solidFill>
                <a:latin typeface="Arial Narrow" pitchFamily="34" charset="0"/>
                <a:ea typeface="+mj-ea"/>
                <a:cs typeface="+mj-cs"/>
              </a:rPr>
              <a:t>ФЕДЕРАЛЬНАЯ НАЛОГОВАЯ СЛУЖБА</a:t>
            </a: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2521063" y="6241788"/>
            <a:ext cx="7990636" cy="578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214" tIns="52107" rIns="104214" bIns="52107" numCol="1" anchor="t" anchorCtr="0" compatLnSpc="1">
            <a:prstTxWarp prst="textNoShape">
              <a:avLst/>
            </a:prstTxWarp>
            <a:noAutofit/>
          </a:bodyPr>
          <a:lstStyle>
            <a:lvl1pPr marL="0" indent="0" algn="ctr" defTabSz="912169" rtl="0" fontAlgn="base">
              <a:spcBef>
                <a:spcPct val="20000"/>
              </a:spcBef>
              <a:spcAft>
                <a:spcPct val="0"/>
              </a:spcAft>
              <a:buFont typeface="+mj-lt"/>
              <a:buNone/>
              <a:defRPr sz="2800" b="0" kern="120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  <a:lvl2pPr marL="456797" indent="0" algn="ctr" defTabSz="912169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1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2pPr>
            <a:lvl3pPr marL="913593" indent="0" algn="ctr" defTabSz="912169" rtl="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None/>
              <a:defRPr sz="21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3pPr>
            <a:lvl4pPr marL="1370390" indent="0" algn="ctr" defTabSz="912169" rtl="0" fontAlgn="base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4pPr>
            <a:lvl5pPr marL="1827188" indent="0" algn="ctr" defTabSz="912169" rtl="0" fontAlgn="base">
              <a:lnSpc>
                <a:spcPts val="1575"/>
              </a:lnSpc>
              <a:spcBef>
                <a:spcPts val="350"/>
              </a:spcBef>
              <a:spcAft>
                <a:spcPct val="0"/>
              </a:spcAft>
              <a:buFont typeface="Arial" pitchFamily="34" charset="0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+mn-cs"/>
              </a:defRPr>
            </a:lvl5pPr>
            <a:lvl6pPr marL="2283983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0780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197578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4373" indent="0" algn="ctr" defTabSz="913593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ru-RU" sz="1800" b="1" dirty="0" smtClean="0">
                <a:latin typeface="Arial Narrow" pitchFamily="34" charset="0"/>
              </a:rPr>
              <a:t>ЗАМЕСТИТЕЛЬ НАЧАЛЬНИКА </a:t>
            </a:r>
            <a:r>
              <a:rPr lang="ru-RU" sz="1800" b="1" dirty="0" smtClean="0">
                <a:latin typeface="Arial Narrow" pitchFamily="34" charset="0"/>
              </a:rPr>
              <a:t>ОТДЕЛА ВАЛЮТНОГО КОНТРОЛЯ</a:t>
            </a:r>
          </a:p>
          <a:p>
            <a:pPr algn="r"/>
            <a:r>
              <a:rPr lang="ru-RU" sz="1800" b="1" dirty="0" smtClean="0">
                <a:latin typeface="Arial Narrow" pitchFamily="34" charset="0"/>
              </a:rPr>
              <a:t>Шаронова </a:t>
            </a:r>
            <a:r>
              <a:rPr lang="ru-RU" sz="1800" b="1" smtClean="0">
                <a:latin typeface="Arial Narrow" pitchFamily="34" charset="0"/>
              </a:rPr>
              <a:t>Ольга Юрьевна</a:t>
            </a:r>
            <a:endParaRPr lang="ru-RU" sz="1800" b="1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119799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657C2B7-62DF-48A3-94F6-EC03CCAD68AE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49363" y="396875"/>
            <a:ext cx="8561387" cy="882650"/>
          </a:xfrm>
        </p:spPr>
        <p:txBody>
          <a:bodyPr>
            <a:normAutofit fontScale="90000"/>
          </a:bodyPr>
          <a:lstStyle/>
          <a:p>
            <a:pPr algn="ctr">
              <a:lnSpc>
                <a:spcPts val="2100"/>
              </a:lnSpc>
              <a:defRPr/>
            </a:pPr>
            <a:r>
              <a:rPr lang="ru-RU" sz="2000" dirty="0" smtClean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ЗАКОННОСТЬ ВАЛЮТНЫХ ОПЕРАЦИЙ</a:t>
            </a:r>
            <a:r>
              <a:rPr lang="ru-RU" sz="20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 ПО расчетам наличными</a:t>
            </a:r>
            <a:br>
              <a:rPr lang="ru-RU" sz="20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определяется положениями</a:t>
            </a:r>
            <a:br>
              <a:rPr lang="ru-RU" sz="20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</a:br>
            <a:r>
              <a:rPr lang="ru-RU" sz="2000" u="sng" dirty="0" smtClean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Федерального закона от 10.12.2003 № 173-ФЗ</a:t>
            </a:r>
            <a:r>
              <a:rPr lang="ru-RU" sz="2000" dirty="0" smtClean="0">
                <a:latin typeface="Arial Narrow" panose="020B0606020202030204" pitchFamily="34" charset="0"/>
              </a:rPr>
              <a:t/>
            </a:r>
            <a:br>
              <a:rPr lang="ru-RU" sz="2000" dirty="0" smtClean="0">
                <a:latin typeface="Arial Narrow" panose="020B0606020202030204" pitchFamily="34" charset="0"/>
              </a:rPr>
            </a:br>
            <a:endParaRPr lang="ru-RU" sz="2000" dirty="0">
              <a:latin typeface="Arial Narrow" panose="020B0606020202030204" pitchFamily="34" charset="0"/>
            </a:endParaRPr>
          </a:p>
        </p:txBody>
      </p:sp>
      <p:pic>
        <p:nvPicPr>
          <p:cNvPr id="10244" name="Picture 5" descr="C:\Users\7800-07-882\Desktop\Публичные слушания - слайд\!!Человечки\poisk__informaci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3950" y="4070350"/>
            <a:ext cx="5976938" cy="316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кругленный прямоугольник 4"/>
          <p:cNvSpPr/>
          <p:nvPr/>
        </p:nvSpPr>
        <p:spPr>
          <a:xfrm>
            <a:off x="594172" y="1476374"/>
            <a:ext cx="2353816" cy="242728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i="1" dirty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Статья 1.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Основные понятия, используемые в 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Федеральном 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законе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114675" y="1476374"/>
            <a:ext cx="4464050" cy="208756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i="1" dirty="0" smtClean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Статья </a:t>
            </a:r>
            <a:r>
              <a:rPr lang="ru-RU" sz="1800" b="1" i="1" dirty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14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. Права и обязанности резидентов при осуществлении валютных операций (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пункт 2)</a:t>
            </a:r>
            <a:endParaRPr lang="ru-RU" sz="1800" b="1" i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723189" y="1476374"/>
            <a:ext cx="2520056" cy="2459362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800" b="1" i="1" dirty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Статья 19</a:t>
            </a:r>
            <a:r>
              <a:rPr lang="ru-RU" sz="180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. Репатриация резидентами иностранной валюты и валюты </a:t>
            </a:r>
            <a:r>
              <a:rPr lang="ru-RU" sz="180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РФ (пункт 2)</a:t>
            </a:r>
            <a:endParaRPr lang="ru-RU" sz="1800" b="1" i="1" dirty="0">
              <a:solidFill>
                <a:schemeClr val="tx2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623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657C2B7-62DF-48A3-94F6-EC03CCAD68AE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026220" y="540271"/>
            <a:ext cx="9289032" cy="27363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i="1" dirty="0" smtClean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Валютная операция</a:t>
            </a:r>
            <a:r>
              <a:rPr lang="ru-RU" sz="2800" b="1" i="1" dirty="0" smtClean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– это отчуждение </a:t>
            </a:r>
            <a:r>
              <a:rPr lang="ru-RU" sz="2800" b="1" i="1" dirty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резидентом в пользу нерезидента либо нерезидентом в пользу резидента </a:t>
            </a:r>
            <a:r>
              <a:rPr lang="ru-RU" sz="2800" b="1" i="1" dirty="0" smtClean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иностранной валюты или валюты РФ, </a:t>
            </a:r>
            <a:r>
              <a:rPr lang="ru-RU" sz="2800" b="1" i="1" dirty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а также использование </a:t>
            </a:r>
            <a:r>
              <a:rPr lang="ru-RU" sz="2800" b="1" i="1" dirty="0" smtClean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иностранной валюты или валюты РФ между указанными лицами в </a:t>
            </a:r>
            <a:r>
              <a:rPr lang="ru-RU" sz="2800" b="1" i="1" dirty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качестве средства </a:t>
            </a:r>
            <a:r>
              <a:rPr lang="ru-RU" sz="2800" b="1" i="1" dirty="0" smtClean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платежа (</a:t>
            </a:r>
            <a:r>
              <a:rPr lang="ru-RU" sz="2800" b="1" i="1" dirty="0" err="1" smtClean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пп</a:t>
            </a:r>
            <a:r>
              <a:rPr lang="ru-RU" sz="2800" b="1" i="1" dirty="0" smtClean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. б п. 9 ч. 1 ст. 1)</a:t>
            </a:r>
            <a:endParaRPr lang="ru-RU" sz="2800" b="1" i="1" dirty="0">
              <a:solidFill>
                <a:schemeClr val="tx1"/>
              </a:solidFill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666180" y="3924647"/>
            <a:ext cx="9001000" cy="273630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i="1" dirty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Выплата заработной платы нерезидентам – физическим лицам производятся юридическими лицами - резидентами </a:t>
            </a:r>
            <a:r>
              <a:rPr lang="ru-RU" sz="2800" b="1" i="1" dirty="0">
                <a:solidFill>
                  <a:srgbClr val="FF0000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только через банковские счета</a:t>
            </a:r>
            <a:r>
              <a:rPr lang="ru-RU" sz="2800" b="1" i="1" dirty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в банках РФ (п. 2 ст. 14)</a:t>
            </a:r>
          </a:p>
        </p:txBody>
      </p:sp>
    </p:spTree>
    <p:extLst>
      <p:ext uri="{BB962C8B-B14F-4D97-AF65-F5344CB8AC3E}">
        <p14:creationId xmlns:p14="http://schemas.microsoft.com/office/powerpoint/2010/main" val="419147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398A7328-A246-4F76-ADFB-1622A60DDC28}" type="slidenum">
              <a:rPr lang="ru-RU" smtClean="0"/>
              <a:pPr>
                <a:defRPr/>
              </a:pPr>
              <a:t>4</a:t>
            </a:fld>
            <a:endParaRPr lang="ru-RU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243013" y="539750"/>
            <a:ext cx="8559800" cy="360363"/>
          </a:xfrm>
        </p:spPr>
        <p:txBody>
          <a:bodyPr>
            <a:normAutofit fontScale="90000"/>
          </a:bodyPr>
          <a:lstStyle/>
          <a:p>
            <a:pPr algn="ctr">
              <a:lnSpc>
                <a:spcPts val="2100"/>
              </a:lnSpc>
              <a:defRPr/>
            </a:pPr>
            <a:r>
              <a:rPr lang="ru-RU" sz="20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ОСНОВНЫЕ НАРУШЕНИЯ, ВЫЯВЛЯЕМЫЕ НАЛОГОВЫМИ ОРГАНАМИ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pic>
        <p:nvPicPr>
          <p:cNvPr id="11268" name="Picture 5" descr="C:\Users\7800-07-882\Desktop\Публичные слушания - слайд\!!Человечки\50337854 - 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1" t="8006" r="8565" b="10364"/>
          <a:stretch>
            <a:fillRect/>
          </a:stretch>
        </p:blipFill>
        <p:spPr bwMode="auto">
          <a:xfrm>
            <a:off x="738188" y="1085850"/>
            <a:ext cx="9072562" cy="607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3" name="Прямоугольник 2"/>
          <p:cNvSpPr>
            <a:spLocks noChangeArrowheads="1"/>
          </p:cNvSpPr>
          <p:nvPr/>
        </p:nvSpPr>
        <p:spPr bwMode="auto">
          <a:xfrm>
            <a:off x="5634038" y="3924300"/>
            <a:ext cx="3816350" cy="1115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ru-RU" sz="17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ru-RU" altLang="ru-RU" sz="1650" b="1" i="1" u="sng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itchFamily="18" charset="0"/>
              </a:rPr>
              <a:t>зарплата безналом</a:t>
            </a:r>
          </a:p>
          <a:p>
            <a:pPr algn="just">
              <a:defRPr/>
            </a:pPr>
            <a:r>
              <a:rPr lang="ru-RU" altLang="ru-RU" sz="1650" b="1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itchFamily="18" charset="0"/>
              </a:rPr>
              <a:t>                    </a:t>
            </a:r>
            <a:r>
              <a:rPr lang="ru-RU" altLang="ru-RU" sz="1650" i="1" dirty="0" smtClean="0">
                <a:solidFill>
                  <a:schemeClr val="tx2"/>
                </a:solidFill>
                <a:latin typeface="Arial Narrow" panose="020B0606020202030204" pitchFamily="34" charset="0"/>
                <a:cs typeface="Times New Roman" pitchFamily="18" charset="0"/>
              </a:rPr>
              <a:t>выплачиваемая резидентом - юридическим лицом нерезиденту физическому лицу через счет за границей</a:t>
            </a:r>
            <a:endParaRPr lang="ru-RU" altLang="ru-RU" sz="1650" i="1" dirty="0">
              <a:solidFill>
                <a:schemeClr val="tx2"/>
              </a:solidFill>
              <a:latin typeface="Arial Narrow" panose="020B0606020202030204" pitchFamily="34" charset="0"/>
              <a:cs typeface="Times New Roman" pitchFamily="18" charset="0"/>
            </a:endParaRPr>
          </a:p>
        </p:txBody>
      </p:sp>
      <p:sp>
        <p:nvSpPr>
          <p:cNvPr id="12294" name="Прямоугольник 5"/>
          <p:cNvSpPr>
            <a:spLocks noChangeArrowheads="1"/>
          </p:cNvSpPr>
          <p:nvPr/>
        </p:nvSpPr>
        <p:spPr bwMode="auto">
          <a:xfrm>
            <a:off x="5810250" y="2339975"/>
            <a:ext cx="346551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ru-RU" sz="1600" b="1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altLang="ru-RU" sz="1650" b="1" i="1" u="sng" dirty="0">
                <a:solidFill>
                  <a:schemeClr val="tx2"/>
                </a:solidFill>
                <a:latin typeface="Arial Narrow" panose="020B0606020202030204" pitchFamily="34" charset="0"/>
                <a:cs typeface="Times New Roman" pitchFamily="18" charset="0"/>
              </a:rPr>
              <a:t>зарплата наличными</a:t>
            </a:r>
          </a:p>
          <a:p>
            <a:pPr algn="just">
              <a:defRPr/>
            </a:pPr>
            <a:r>
              <a:rPr lang="ru-RU" altLang="ru-RU" sz="1650" b="1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itchFamily="18" charset="0"/>
              </a:rPr>
              <a:t>                    </a:t>
            </a:r>
            <a:r>
              <a:rPr lang="ru-RU" altLang="ru-RU" sz="1650" i="1" dirty="0">
                <a:solidFill>
                  <a:schemeClr val="tx2"/>
                </a:solidFill>
                <a:latin typeface="Arial Narrow" panose="020B0606020202030204" pitchFamily="34" charset="0"/>
                <a:cs typeface="Times New Roman" pitchFamily="18" charset="0"/>
              </a:rPr>
              <a:t>выплачиваемая резидентом - юридическим лицом нерезиденту физическому лицу</a:t>
            </a:r>
          </a:p>
        </p:txBody>
      </p:sp>
    </p:spTree>
    <p:extLst>
      <p:ext uri="{BB962C8B-B14F-4D97-AF65-F5344CB8AC3E}">
        <p14:creationId xmlns:p14="http://schemas.microsoft.com/office/powerpoint/2010/main" val="4199699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C3028E09-9C83-44BD-A417-C698B9628795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pic>
        <p:nvPicPr>
          <p:cNvPr id="9219" name="Picture 11" descr="C:\Users\7800-07-882\Desktop\Публичные слушания - слайд\!!Человечки\orig 4 - 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0" t="2505" r="12624" b="8519"/>
          <a:stretch>
            <a:fillRect/>
          </a:stretch>
        </p:blipFill>
        <p:spPr bwMode="auto">
          <a:xfrm>
            <a:off x="738188" y="1260475"/>
            <a:ext cx="4032250" cy="5976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2459495"/>
              </p:ext>
            </p:extLst>
          </p:nvPr>
        </p:nvGraphicFramePr>
        <p:xfrm>
          <a:off x="4770438" y="1260475"/>
          <a:ext cx="4968875" cy="39603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127"/>
                <a:gridCol w="2953322"/>
                <a:gridCol w="1295426"/>
              </a:tblGrid>
              <a:tr h="181345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Ст</a:t>
                      </a:r>
                      <a:r>
                        <a:rPr lang="ru-RU" sz="1200" b="1" i="1" u="none" strike="noStrike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. 15.25 КоАП РФ </a:t>
                      </a: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Нарушение</a:t>
                      </a: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Сумма штрафа </a:t>
                      </a:r>
                      <a:r>
                        <a:rPr lang="ru-RU" sz="1200" b="1" i="1" u="none" strike="noStrike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(руб.) </a:t>
                      </a: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6864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r>
                        <a:rPr lang="ru-RU" sz="1200" b="1" i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. 1</a:t>
                      </a:r>
                      <a:endParaRPr lang="ru-RU" sz="1200" b="1" i="1" u="none" strike="noStrike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Осуществление незаконных валютных операций</a:t>
                      </a:r>
                      <a:endParaRPr lang="ru-RU" sz="1200" b="1" i="1" u="none" strike="noStrike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для юридических лиц</a:t>
                      </a:r>
                      <a:r>
                        <a:rPr lang="ru-RU" sz="1200" b="1" i="1" u="none" strike="noStrike" baseline="0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 - </a:t>
                      </a:r>
                      <a:r>
                        <a:rPr lang="ru-RU" sz="1200" b="1" i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от ¾ до 1 размера суммы операции, для должностных лиц – от 20 000 до </a:t>
                      </a:r>
                    </a:p>
                    <a:p>
                      <a:pPr algn="ctr" fontAlgn="ctr"/>
                      <a:r>
                        <a:rPr lang="ru-RU" sz="1200" b="1" i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30 000</a:t>
                      </a:r>
                      <a:endParaRPr lang="ru-RU" sz="1200" b="1" i="1" u="none" strike="noStrike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809625" y="346075"/>
            <a:ext cx="8929688" cy="842963"/>
          </a:xfrm>
          <a:prstGeom prst="rect">
            <a:avLst/>
          </a:prstGeom>
        </p:spPr>
        <p:txBody>
          <a:bodyPr wrap="none" lIns="104306" tIns="52153" rIns="104306" bIns="52153" anchor="ctr">
            <a:normAutofit/>
          </a:bodyPr>
          <a:lstStyle/>
          <a:p>
            <a:pPr defTabSz="1043056" fontAlgn="auto">
              <a:spcAft>
                <a:spcPts val="0"/>
              </a:spcAft>
              <a:defRPr/>
            </a:pPr>
            <a:endParaRPr lang="ru-RU" sz="4800" b="1" dirty="0">
              <a:solidFill>
                <a:srgbClr val="00206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38188" y="346075"/>
            <a:ext cx="9577387" cy="790575"/>
          </a:xfrm>
        </p:spPr>
        <p:txBody>
          <a:bodyPr>
            <a:normAutofit/>
          </a:bodyPr>
          <a:lstStyle/>
          <a:p>
            <a:pPr algn="ctr" defTabSz="1043056" fontAlgn="auto">
              <a:lnSpc>
                <a:spcPct val="100000"/>
              </a:lnSpc>
              <a:spcAft>
                <a:spcPts val="0"/>
              </a:spcAft>
              <a:defRPr/>
            </a:pPr>
            <a:r>
              <a:rPr lang="ru-RU" sz="18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МЕРЫ </a:t>
            </a:r>
            <a:r>
              <a:rPr lang="ru-RU" sz="1800" dirty="0">
                <a:latin typeface="Arial Narrow" panose="020B0606020202030204" pitchFamily="34" charset="0"/>
                <a:cs typeface="Times New Roman" panose="02020603050405020304" pitchFamily="18" charset="0"/>
              </a:rPr>
              <a:t>АДМИНИСТРАТИВНОЙ ОТВЕТСТВЕННОСТИ </a:t>
            </a:r>
            <a:r>
              <a:rPr lang="ru-RU" sz="18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ЗА </a:t>
            </a:r>
            <a:r>
              <a:rPr lang="ru-RU" sz="1800" dirty="0">
                <a:latin typeface="Arial Narrow" panose="020B0606020202030204" pitchFamily="34" charset="0"/>
                <a:cs typeface="Times New Roman" panose="02020603050405020304" pitchFamily="18" charset="0"/>
              </a:rPr>
              <a:t>НАРУШЕНИЕ ВАЛЮТНОГО ЗАКОНОДАТЕЛЬСТВА </a:t>
            </a:r>
            <a:r>
              <a:rPr lang="ru-RU" sz="18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РФ (СТ. </a:t>
            </a:r>
            <a:r>
              <a:rPr lang="ru-RU" sz="1800" dirty="0">
                <a:latin typeface="Arial Narrow" panose="020B0606020202030204" pitchFamily="34" charset="0"/>
                <a:cs typeface="Times New Roman" panose="02020603050405020304" pitchFamily="18" charset="0"/>
              </a:rPr>
              <a:t>15.25 </a:t>
            </a:r>
            <a:r>
              <a:rPr lang="ru-RU" sz="1800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КоАП РФ)</a:t>
            </a:r>
            <a:endParaRPr lang="ru-RU" sz="11500" u="sng" cap="none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6832779"/>
              </p:ext>
            </p:extLst>
          </p:nvPr>
        </p:nvGraphicFramePr>
        <p:xfrm>
          <a:off x="4770438" y="5220791"/>
          <a:ext cx="4968875" cy="201662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20127"/>
                <a:gridCol w="2953322"/>
                <a:gridCol w="1295426"/>
              </a:tblGrid>
              <a:tr h="2016622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ч</a:t>
                      </a:r>
                      <a:r>
                        <a:rPr lang="ru-RU" sz="1200" b="1" i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. 5.1</a:t>
                      </a:r>
                      <a:endParaRPr lang="ru-RU" sz="1200" b="1" i="1" u="none" strike="noStrike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Повторное совершение должностным лицом правонарушения, предусмотренного ч. 1</a:t>
                      </a: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200" b="1" i="1" u="none" strike="noStrike" dirty="0" smtClean="0">
                          <a:solidFill>
                            <a:schemeClr val="tx2"/>
                          </a:solidFill>
                          <a:effectLst/>
                          <a:latin typeface="Arial Narrow" panose="020B0606020202030204" pitchFamily="34" charset="0"/>
                          <a:cs typeface="Times New Roman" panose="02020603050405020304" pitchFamily="18" charset="0"/>
                        </a:rPr>
                        <a:t>дисквалификация от 6 мес. до 3 лет</a:t>
                      </a:r>
                      <a:endParaRPr lang="ru-RU" sz="1200" b="1" i="1" u="none" strike="noStrike" dirty="0">
                        <a:solidFill>
                          <a:schemeClr val="tx2"/>
                        </a:solidFill>
                        <a:effectLst/>
                        <a:latin typeface="Arial Narrow" panose="020B0606020202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586" marR="8586" marT="8587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04594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026220" y="2628503"/>
            <a:ext cx="8561139" cy="2232248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Arial Narrow" panose="020B0606020202030204" pitchFamily="34" charset="0"/>
                <a:cs typeface="Times New Roman" panose="02020603050405020304" pitchFamily="18" charset="0"/>
              </a:rPr>
              <a:t>Спасибо за внимание!</a:t>
            </a:r>
            <a:endParaRPr lang="ru-RU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20E89E6-FE54-4E13-859C-1FA908D70D39}" type="slidenum">
              <a:rPr lang="ru-RU" smtClean="0"/>
              <a:pPr/>
              <a:t>6</a:t>
            </a:fld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ОБРАЗЕЦ 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ОБРАЗЕЦ 2</Template>
  <TotalTime>1520</TotalTime>
  <Words>247</Words>
  <Application>Microsoft Office PowerPoint</Application>
  <PresentationFormat>Произвольный</PresentationFormat>
  <Paragraphs>32</Paragraphs>
  <Slides>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ОБРАЗЕЦ 2</vt:lpstr>
      <vt:lpstr> УФНС РОССИИ ПО ПРИМОРСКОМУ КРАЮ  Осуществление расчетов в виде выплаты заработной платы нерезидентам</vt:lpstr>
      <vt:lpstr>ЗАКОННОСТЬ ВАЛЮТНЫХ ОПЕРАЦИЙ ПО расчетам наличными определяется положениями Федерального закона от 10.12.2003 № 173-ФЗ </vt:lpstr>
      <vt:lpstr>Презентация PowerPoint</vt:lpstr>
      <vt:lpstr>ОСНОВНЫЕ НАРУШЕНИЯ, ВЫЯВЛЯЕМЫЕ НАЛОГОВЫМИ ОРГАНАМИ</vt:lpstr>
      <vt:lpstr>МЕРЫ АДМИНИСТРАТИВНОЙ ОТВЕТСТВЕННОСТИ ЗА НАРУШЕНИЕ ВАЛЮТНОГО ЗАКОНОДАТЕЛЬСТВА РФ (СТ. 15.25 КоАП РФ)</vt:lpstr>
      <vt:lpstr> 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Илькун Дмитрий Павлович</dc:creator>
  <cp:lastModifiedBy>Валькевич Ольга Юрьевна</cp:lastModifiedBy>
  <cp:revision>91</cp:revision>
  <cp:lastPrinted>2018-05-17T00:01:03Z</cp:lastPrinted>
  <dcterms:created xsi:type="dcterms:W3CDTF">2017-05-22T00:15:56Z</dcterms:created>
  <dcterms:modified xsi:type="dcterms:W3CDTF">2019-11-26T06:28:22Z</dcterms:modified>
</cp:coreProperties>
</file>